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6459200" cx="2743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184">
          <p15:clr>
            <a:srgbClr val="747775"/>
          </p15:clr>
        </p15:guide>
        <p15:guide id="2" pos="86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184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71802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571802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06c9f66a_0_13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106c9f6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509046821_0_0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5090468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</a:rPr>
              <a:t>With the advent of massively parallel sequencing, millions of raw sequence reads can no be easily produced for a patient's tumor. Largely automated pipelines now exist to process these raw data, detect various types of molecular alterations (or variants), filter and review to identify high-confidence calls, and annotate these variants for functional significance. However, a major bottleneck remains at the variant interpretation stage. Genome analysts, molecular pathologists, clinical geneticists, laboratory geneticists and others are faced with a deluge of variants of potential relevance [-@Good2014]. These variants must be manually reviewed and intersected with a vast ecosystem of knowledgebases and biomedical literature to provide current interpretation of their relevance for clinical application.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1c92b8708_0_0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1c92b87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1c92b8708_0_49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1c92b87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509046821_0_8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5090468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AMP/ASCO/CAP Standards and Guidelines classify somatic variants into four Tiers and four Levels according to their clinical significance and level of evidence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106c9f66a_0_7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106c9f6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106c9f66a_0_0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106c9f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509046821_0_14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5090468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element of CIViC is the evidence item (or EID) which includes an unstructured, human-readable evidence statement and multiple structured elements briefly describing a key piece of evidence from </a:t>
            </a:r>
            <a:r>
              <a:rPr lang="en"/>
              <a:t>the</a:t>
            </a:r>
            <a:r>
              <a:rPr lang="en"/>
              <a:t> biomedical literature related to the clinical interpretation of cancer variants. Evidence is linked to a molecular profile (variant) for a specific gene, disease, and optional phenotype. Evidence is </a:t>
            </a:r>
            <a:r>
              <a:rPr lang="en"/>
              <a:t>further</a:t>
            </a:r>
            <a:r>
              <a:rPr lang="en"/>
              <a:t> categorized into 6 types and 5 levels as shown. 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106c9f66a_0_10:notes"/>
          <p:cNvSpPr/>
          <p:nvPr>
            <p:ph idx="2" type="sldImg"/>
          </p:nvPr>
        </p:nvSpPr>
        <p:spPr>
          <a:xfrm>
            <a:off x="571800" y="685800"/>
            <a:ext cx="571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106c9f6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35125" y="2382640"/>
            <a:ext cx="25561800" cy="6568200"/>
          </a:xfrm>
          <a:prstGeom prst="rect">
            <a:avLst/>
          </a:prstGeom>
        </p:spPr>
        <p:txBody>
          <a:bodyPr anchorCtr="0" anchor="b" bIns="280400" lIns="280400" spcFirstLastPara="1" rIns="280400" wrap="square" tIns="280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35100" y="9069200"/>
            <a:ext cx="25561800" cy="25362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935100" y="3539600"/>
            <a:ext cx="25561800" cy="6283500"/>
          </a:xfrm>
          <a:prstGeom prst="rect">
            <a:avLst/>
          </a:prstGeom>
        </p:spPr>
        <p:txBody>
          <a:bodyPr anchorCtr="0" anchor="b" bIns="280400" lIns="280400" spcFirstLastPara="1" rIns="280400" wrap="square" tIns="280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800"/>
              <a:buNone/>
              <a:defRPr sz="36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935100" y="10087120"/>
            <a:ext cx="25561800" cy="41625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584200" lvl="0" marL="45720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5100" y="6882720"/>
            <a:ext cx="25561800" cy="26937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5100" y="1424080"/>
            <a:ext cx="25561800" cy="18330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5100" y="3687920"/>
            <a:ext cx="25561800" cy="109323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935100" y="1424080"/>
            <a:ext cx="25561800" cy="18330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935100" y="3687920"/>
            <a:ext cx="11999700" cy="109323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4497200" y="3687920"/>
            <a:ext cx="11999700" cy="109323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5100" y="1424080"/>
            <a:ext cx="25561800" cy="18330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935100" y="1777920"/>
            <a:ext cx="8424000" cy="2418300"/>
          </a:xfrm>
          <a:prstGeom prst="rect">
            <a:avLst/>
          </a:prstGeom>
        </p:spPr>
        <p:txBody>
          <a:bodyPr anchorCtr="0" anchor="b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935100" y="4446720"/>
            <a:ext cx="8424000" cy="101742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470750" y="1440480"/>
            <a:ext cx="19103400" cy="130905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1pPr>
            <a:lvl2pPr lvl="1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2pPr>
            <a:lvl3pPr lvl="2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3pPr>
            <a:lvl4pPr lvl="3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4pPr>
            <a:lvl5pPr lvl="4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5pPr>
            <a:lvl6pPr lvl="5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6pPr>
            <a:lvl7pPr lvl="6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7pPr>
            <a:lvl8pPr lvl="7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8pPr>
            <a:lvl9pPr lvl="8">
              <a:spcBef>
                <a:spcPts val="0"/>
              </a:spcBef>
              <a:spcAft>
                <a:spcPts val="0"/>
              </a:spcAft>
              <a:buSzPts val="14700"/>
              <a:buNone/>
              <a:defRPr sz="14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3716000" y="-400"/>
            <a:ext cx="13716000" cy="1645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80400" lIns="280400" spcFirstLastPara="1" rIns="280400" wrap="square" tIns="280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96500" y="3946160"/>
            <a:ext cx="12135600" cy="4743600"/>
          </a:xfrm>
          <a:prstGeom prst="rect">
            <a:avLst/>
          </a:prstGeom>
        </p:spPr>
        <p:txBody>
          <a:bodyPr anchorCtr="0" anchor="b" bIns="280400" lIns="280400" spcFirstLastPara="1" rIns="280400" wrap="square" tIns="2804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96500" y="8969840"/>
            <a:ext cx="12135600" cy="39525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4818500" y="2317040"/>
            <a:ext cx="11511000" cy="118242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35100" y="13537840"/>
            <a:ext cx="17996400" cy="19365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5100" y="1424080"/>
            <a:ext cx="255618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80400" lIns="280400" spcFirstLastPara="1" rIns="280400" wrap="square" tIns="2804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5100" y="3687920"/>
            <a:ext cx="25561800" cy="10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0400" lIns="280400" spcFirstLastPara="1" rIns="280400" wrap="square" tIns="280400">
            <a:normAutofit/>
          </a:bodyPr>
          <a:lstStyle>
            <a:lvl1pPr indent="-584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1pPr>
            <a:lvl2pPr indent="-508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2pPr>
            <a:lvl3pPr indent="-508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3pPr>
            <a:lvl4pPr indent="-508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4pPr>
            <a:lvl5pPr indent="-508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5pPr>
            <a:lvl6pPr indent="-508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6pPr>
            <a:lvl7pPr indent="-508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7pPr>
            <a:lvl8pPr indent="-508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8pPr>
            <a:lvl9pPr indent="-508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417373" y="14922294"/>
            <a:ext cx="16461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400" lIns="280400" spcFirstLastPara="1" rIns="280400" wrap="square" tIns="280400">
            <a:normAutofit/>
          </a:bodyPr>
          <a:lstStyle>
            <a:lvl1pPr lvl="0" algn="r">
              <a:buNone/>
              <a:defRPr sz="3000">
                <a:solidFill>
                  <a:schemeClr val="dk2"/>
                </a:solidFill>
              </a:defRPr>
            </a:lvl1pPr>
            <a:lvl2pPr lvl="1" algn="r">
              <a:buNone/>
              <a:defRPr sz="3000">
                <a:solidFill>
                  <a:schemeClr val="dk2"/>
                </a:solidFill>
              </a:defRPr>
            </a:lvl2pPr>
            <a:lvl3pPr lvl="2" algn="r">
              <a:buNone/>
              <a:defRPr sz="3000">
                <a:solidFill>
                  <a:schemeClr val="dk2"/>
                </a:solidFill>
              </a:defRPr>
            </a:lvl3pPr>
            <a:lvl4pPr lvl="3" algn="r">
              <a:buNone/>
              <a:defRPr sz="3000">
                <a:solidFill>
                  <a:schemeClr val="dk2"/>
                </a:solidFill>
              </a:defRPr>
            </a:lvl4pPr>
            <a:lvl5pPr lvl="4" algn="r">
              <a:buNone/>
              <a:defRPr sz="3000">
                <a:solidFill>
                  <a:schemeClr val="dk2"/>
                </a:solidFill>
              </a:defRPr>
            </a:lvl5pPr>
            <a:lvl6pPr lvl="5" algn="r">
              <a:buNone/>
              <a:defRPr sz="3000">
                <a:solidFill>
                  <a:schemeClr val="dk2"/>
                </a:solidFill>
              </a:defRPr>
            </a:lvl6pPr>
            <a:lvl7pPr lvl="6" algn="r">
              <a:buNone/>
              <a:defRPr sz="3000">
                <a:solidFill>
                  <a:schemeClr val="dk2"/>
                </a:solidFill>
              </a:defRPr>
            </a:lvl7pPr>
            <a:lvl8pPr lvl="7" algn="r">
              <a:buNone/>
              <a:defRPr sz="3000">
                <a:solidFill>
                  <a:schemeClr val="dk2"/>
                </a:solidFill>
              </a:defRPr>
            </a:lvl8pPr>
            <a:lvl9pPr lvl="8" algn="r">
              <a:buNone/>
              <a:defRPr sz="3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riffithlab.github.io/CIVIC_SVI_Course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35125" y="2382640"/>
            <a:ext cx="25561800" cy="6568200"/>
          </a:xfrm>
          <a:prstGeom prst="rect">
            <a:avLst/>
          </a:prstGeom>
        </p:spPr>
        <p:txBody>
          <a:bodyPr anchorCtr="0" anchor="b" bIns="280400" lIns="280400" spcFirstLastPara="1" rIns="280400" wrap="square" tIns="2804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Clinical Interpretation of Somatic Cancer Variants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35100" y="9069200"/>
            <a:ext cx="25561800" cy="2536200"/>
          </a:xfrm>
          <a:prstGeom prst="rect">
            <a:avLst/>
          </a:prstGeom>
        </p:spPr>
        <p:txBody>
          <a:bodyPr anchorCtr="0" anchor="t" bIns="280400" lIns="280400" spcFirstLastPara="1" rIns="280400" wrap="square" tIns="2804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for use in: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https://griffithlab.github.io/CIVIC_SVI_Course/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26535750" cy="159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P-103_Biothings_Overview_v2e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209" r="-169" t="0"/>
          <a:stretch/>
        </p:blipFill>
        <p:spPr>
          <a:xfrm>
            <a:off x="5581350" y="253200"/>
            <a:ext cx="14607000" cy="15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0" y="757440"/>
            <a:ext cx="17033007" cy="145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775" y="1150000"/>
            <a:ext cx="20223790" cy="145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7680"/>
            <a:ext cx="26402289" cy="145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0" y="815675"/>
            <a:ext cx="26706698" cy="146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656650"/>
            <a:ext cx="26605900" cy="150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25" y="307841"/>
            <a:ext cx="21476398" cy="1481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27064474" cy="150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